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6" r:id="rId11"/>
    <p:sldId id="257" r:id="rId12"/>
    <p:sldId id="272" r:id="rId13"/>
    <p:sldId id="258" r:id="rId14"/>
    <p:sldId id="260" r:id="rId15"/>
    <p:sldId id="259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Значение уровневой дифференциации программных требований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14488"/>
            <a:ext cx="7572428" cy="435771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Любая деятельность может быть либо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технологией, либо искусством.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Искусство основано на интуиции,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технология на науке.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С искусства все начинается,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технологией - заканчивается,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чтобы затем все началось сначала.</a:t>
            </a:r>
          </a:p>
          <a:p>
            <a:pPr algn="r"/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3"/>
            <a:ext cx="8243918" cy="714379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Тема: «Портрет» (анфас)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929330"/>
            <a:ext cx="7858180" cy="50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стартовый                            базовый                                   продвинутый 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E:\IMG_20180201_092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2448058" cy="3571900"/>
          </a:xfrm>
          <a:prstGeom prst="rect">
            <a:avLst/>
          </a:prstGeom>
          <a:noFill/>
        </p:spPr>
      </p:pic>
      <p:pic>
        <p:nvPicPr>
          <p:cNvPr id="1027" name="Picture 3" descr="E:\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357430"/>
            <a:ext cx="2500330" cy="3537938"/>
          </a:xfrm>
          <a:prstGeom prst="rect">
            <a:avLst/>
          </a:prstGeom>
          <a:noFill/>
        </p:spPr>
      </p:pic>
      <p:pic>
        <p:nvPicPr>
          <p:cNvPr id="1028" name="Picture 4" descr="E:\IMG_20180202_105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428868"/>
            <a:ext cx="2518190" cy="3429024"/>
          </a:xfrm>
          <a:prstGeom prst="rect">
            <a:avLst/>
          </a:prstGeom>
          <a:noFill/>
        </p:spPr>
      </p:pic>
      <p:pic>
        <p:nvPicPr>
          <p:cNvPr id="1030" name="Picture 6" descr="12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7826" y="0"/>
            <a:ext cx="3486174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Базовый уровень</a:t>
            </a:r>
            <a:endParaRPr lang="ru-RU" dirty="0"/>
          </a:p>
        </p:txBody>
      </p:sp>
      <p:pic>
        <p:nvPicPr>
          <p:cNvPr id="2050" name="Picture 2" descr="E:\IMG_20180202_144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928802"/>
            <a:ext cx="2839660" cy="3786214"/>
          </a:xfrm>
          <a:prstGeom prst="rect">
            <a:avLst/>
          </a:prstGeom>
          <a:noFill/>
        </p:spPr>
      </p:pic>
      <p:pic>
        <p:nvPicPr>
          <p:cNvPr id="2051" name="Picture 3" descr="E:\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644809"/>
            <a:ext cx="2071702" cy="2998769"/>
          </a:xfrm>
          <a:prstGeom prst="rect">
            <a:avLst/>
          </a:prstGeom>
          <a:noFill/>
        </p:spPr>
      </p:pic>
      <p:pic>
        <p:nvPicPr>
          <p:cNvPr id="2052" name="Picture 4" descr="E:\IMG_20180202_112023[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14620"/>
            <a:ext cx="2112111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Продвинутый уровень</a:t>
            </a:r>
            <a:endParaRPr lang="ru-RU" dirty="0"/>
          </a:p>
        </p:txBody>
      </p:sp>
      <p:pic>
        <p:nvPicPr>
          <p:cNvPr id="4" name="Picture 4" descr="C:\Users\Uzer\Pictures\2018-02-05 изображение\изображение 3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959738" cy="4677116"/>
          </a:xfrm>
          <a:prstGeom prst="rect">
            <a:avLst/>
          </a:prstGeom>
          <a:noFill/>
        </p:spPr>
      </p:pic>
      <p:pic>
        <p:nvPicPr>
          <p:cNvPr id="5" name="Picture 5" descr="C:\Users\Uzer\Pictures\2018-02-05 изображение\изображение 3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59431"/>
            <a:ext cx="3959870" cy="3959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Тема: «Натюрморт в теплых тонах»</a:t>
            </a:r>
            <a:endParaRPr lang="ru-RU" sz="3200" dirty="0"/>
          </a:p>
        </p:txBody>
      </p:sp>
      <p:pic>
        <p:nvPicPr>
          <p:cNvPr id="3074" name="Picture 2" descr="E:\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28184" y="1772816"/>
            <a:ext cx="2706517" cy="3873612"/>
          </a:xfrm>
          <a:prstGeom prst="rect">
            <a:avLst/>
          </a:prstGeom>
          <a:noFill/>
        </p:spPr>
      </p:pic>
      <p:pic>
        <p:nvPicPr>
          <p:cNvPr id="3075" name="Picture 3" descr="E:\IMG_20180201_092556.jpg"/>
          <p:cNvPicPr>
            <a:picLocks noChangeAspect="1" noChangeArrowheads="1"/>
          </p:cNvPicPr>
          <p:nvPr/>
        </p:nvPicPr>
        <p:blipFill rotWithShape="1">
          <a:blip r:embed="rId3" cstate="print"/>
          <a:srcRect l="6004" t="1892" r="3726" b="1608"/>
          <a:stretch/>
        </p:blipFill>
        <p:spPr bwMode="auto">
          <a:xfrm>
            <a:off x="3203848" y="1772816"/>
            <a:ext cx="2704492" cy="394083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9" r="10504" b="4390"/>
          <a:stretch/>
        </p:blipFill>
        <p:spPr>
          <a:xfrm>
            <a:off x="179512" y="1848193"/>
            <a:ext cx="2579488" cy="37586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Базовый уровень</a:t>
            </a:r>
            <a:endParaRPr lang="ru-RU" sz="3200" dirty="0"/>
          </a:p>
        </p:txBody>
      </p:sp>
      <p:pic>
        <p:nvPicPr>
          <p:cNvPr id="5122" name="Picture 2" descr="E:\.[[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266213" cy="4525963"/>
          </a:xfrm>
          <a:prstGeom prst="rect">
            <a:avLst/>
          </a:prstGeom>
          <a:noFill/>
        </p:spPr>
      </p:pic>
      <p:pic>
        <p:nvPicPr>
          <p:cNvPr id="5123" name="Picture 3" descr="E:\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62434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продвинутый уровень</a:t>
            </a:r>
            <a:endParaRPr lang="ru-RU" sz="3200" dirty="0"/>
          </a:p>
        </p:txBody>
      </p:sp>
      <p:pic>
        <p:nvPicPr>
          <p:cNvPr id="4098" name="Picture 2" descr="E:\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40093" y="1714488"/>
            <a:ext cx="2803164" cy="4311648"/>
          </a:xfrm>
          <a:prstGeom prst="rect">
            <a:avLst/>
          </a:prstGeom>
          <a:noFill/>
        </p:spPr>
      </p:pic>
      <p:pic>
        <p:nvPicPr>
          <p:cNvPr id="4099" name="Picture 3" descr="E:\j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2857520" cy="4143404"/>
          </a:xfrm>
          <a:prstGeom prst="rect">
            <a:avLst/>
          </a:prstGeom>
          <a:noFill/>
        </p:spPr>
      </p:pic>
      <p:pic>
        <p:nvPicPr>
          <p:cNvPr id="2051" name="Picture 3" descr="C:\Users\Uzer\Pictures\2018-02-05 изображение\изображение 3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500174"/>
            <a:ext cx="2883250" cy="428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Анализ творческих работ.</a:t>
            </a:r>
            <a:endParaRPr lang="ru-RU" sz="2800" dirty="0"/>
          </a:p>
        </p:txBody>
      </p:sp>
      <p:pic>
        <p:nvPicPr>
          <p:cNvPr id="6146" name="Picture 2" descr="E:\IMG_20180122_115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6644238" cy="49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совокупность приемов, применяемых в каком-либо деле, мастерстве, искусстве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такое построение деятельности педагога, в которой все входящие в него действия представлены в определенной последовательности и целостности, а выполнение предполагает достижение необходимого результата и имеет прогнозируемый характер.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Благодаря использованию педагогических технологий образовательный процесс становится: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ru-RU" dirty="0" smtClean="0"/>
              <a:t>управляемым</a:t>
            </a:r>
          </a:p>
          <a:p>
            <a:pPr lvl="0"/>
            <a:r>
              <a:rPr lang="ru-RU" dirty="0" smtClean="0"/>
              <a:t>системным</a:t>
            </a:r>
          </a:p>
          <a:p>
            <a:pPr lvl="0"/>
            <a:r>
              <a:rPr lang="ru-RU" dirty="0" smtClean="0"/>
              <a:t>результативным</a:t>
            </a:r>
          </a:p>
          <a:p>
            <a:pPr lvl="0"/>
            <a:r>
              <a:rPr lang="ru-RU" dirty="0" smtClean="0"/>
              <a:t>гибким</a:t>
            </a:r>
          </a:p>
          <a:p>
            <a:pPr lvl="0"/>
            <a:r>
              <a:rPr lang="ru-RU" dirty="0" smtClean="0"/>
              <a:t>современным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Педагогические технологии: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b="1" dirty="0" smtClean="0">
                <a:solidFill>
                  <a:srgbClr val="002060"/>
                </a:solidFill>
              </a:rPr>
              <a:t>Технология развивающего обучения</a:t>
            </a:r>
            <a:r>
              <a:rPr lang="ru-RU" sz="8000" dirty="0" smtClean="0">
                <a:solidFill>
                  <a:srgbClr val="002060"/>
                </a:solidFill>
              </a:rPr>
              <a:t>, направленная на развитие индивидуальных познавательных способностей каждого ребенка, на познание себя личностью, на самоопределение и самореализацию в процессе обучения.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</a:rPr>
              <a:t>Технология развивающей среды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И</a:t>
            </a:r>
            <a:r>
              <a:rPr lang="ru-RU" sz="8000" b="1" dirty="0" smtClean="0">
                <a:solidFill>
                  <a:srgbClr val="002060"/>
                </a:solidFill>
              </a:rPr>
              <a:t>нформационно-коммуникативные технологии</a:t>
            </a:r>
            <a:r>
              <a:rPr lang="ru-RU" sz="8000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</a:rPr>
              <a:t>Здоровье сберегающая технология </a:t>
            </a:r>
            <a:r>
              <a:rPr lang="ru-RU" sz="8000" dirty="0" smtClean="0">
                <a:solidFill>
                  <a:srgbClr val="002060"/>
                </a:solidFill>
              </a:rPr>
              <a:t>с целью укрепления здоровья детей. Учет возрастных особенностей детей и их психофизические возможности.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</a:rPr>
              <a:t>Педагогика сотрудничества</a:t>
            </a:r>
            <a:r>
              <a:rPr lang="ru-RU" sz="8000" dirty="0" smtClean="0">
                <a:solidFill>
                  <a:srgbClr val="002060"/>
                </a:solidFill>
              </a:rPr>
              <a:t>. Равноправный союз с обучающимися, учитывая то, что каждый ребёнок имеет право на свою точку зрения.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</a:rPr>
              <a:t>Метод проектов. </a:t>
            </a:r>
            <a:r>
              <a:rPr lang="ru-RU" sz="8000" dirty="0" smtClean="0">
                <a:solidFill>
                  <a:srgbClr val="002060"/>
                </a:solidFill>
              </a:rPr>
              <a:t>Этот метод создаёт благоприятные условия для проявления творческого потенциала учащихся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</a:rPr>
              <a:t>Игровые технологии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</a:rPr>
              <a:t>Технология педагогической диагностики</a:t>
            </a:r>
            <a:r>
              <a:rPr lang="ru-RU" sz="8000" dirty="0" smtClean="0">
                <a:solidFill>
                  <a:srgbClr val="002060"/>
                </a:solidFill>
              </a:rPr>
              <a:t>. Эта технология способствует выявлению потенциальных возможностей детей.</a:t>
            </a:r>
          </a:p>
          <a:p>
            <a:pPr lvl="0"/>
            <a:r>
              <a:rPr lang="ru-RU" sz="8000" b="1" dirty="0" smtClean="0">
                <a:solidFill>
                  <a:srgbClr val="002060"/>
                </a:solidFill>
              </a:rPr>
              <a:t>личностно – ориентированные</a:t>
            </a:r>
            <a:r>
              <a:rPr lang="ru-RU" sz="8000" dirty="0" smtClean="0">
                <a:solidFill>
                  <a:srgbClr val="002060"/>
                </a:solidFill>
              </a:rPr>
              <a:t> </a:t>
            </a:r>
            <a:r>
              <a:rPr lang="ru-RU" sz="8000" b="1" dirty="0" smtClean="0">
                <a:solidFill>
                  <a:srgbClr val="002060"/>
                </a:solidFill>
              </a:rPr>
              <a:t>технологии</a:t>
            </a:r>
            <a:r>
              <a:rPr lang="ru-RU" sz="8000" dirty="0" smtClean="0">
                <a:solidFill>
                  <a:srgbClr val="002060"/>
                </a:solidFill>
              </a:rPr>
              <a:t> обучения и воспитания</a:t>
            </a:r>
          </a:p>
          <a:p>
            <a:r>
              <a:rPr lang="ru-RU" sz="8000" dirty="0" smtClean="0">
                <a:solidFill>
                  <a:srgbClr val="002060"/>
                </a:solidFill>
              </a:rPr>
              <a:t> центр всей образовательной системы – индивидуальность детской личности, следовательно, методическую основу этой технологии составляют дифференциация и индивидуализация обучения.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smtClean="0"/>
              <a:t>«Дифференциация»</a:t>
            </a:r>
            <a:r>
              <a:rPr lang="ru-RU" sz="2000" smtClean="0"/>
              <a:t> в переводе с латинского означает разделение, расслоение целого на различные части.</a:t>
            </a:r>
            <a:br>
              <a:rPr lang="ru-RU" sz="200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Уровневая дифференциация</a:t>
            </a:r>
            <a:r>
              <a:rPr lang="ru-RU" dirty="0" smtClean="0"/>
              <a:t> — это технология обучения в одном группе детей с разными способностями, а не разделение обучающихся на группы по уровням. Отказ от селекции является одним из главных принципов этой технологии.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Цель технологии уровневой дифференциации: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∙ обеспечение достижения всеми </a:t>
            </a:r>
            <a:r>
              <a:rPr lang="ru-RU" dirty="0" err="1" smtClean="0"/>
              <a:t>обучащимися</a:t>
            </a:r>
            <a:r>
              <a:rPr lang="ru-RU" dirty="0" smtClean="0"/>
              <a:t> стартового уровня подготовки по предметам;</a:t>
            </a:r>
          </a:p>
          <a:p>
            <a:r>
              <a:rPr lang="ru-RU" dirty="0" smtClean="0"/>
              <a:t>∙ создание условий, проявляющим интерес и способности к предмету для усвоения материала на более высоком уровне.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основе данного метода: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endParaRPr lang="ru-RU" dirty="0" smtClean="0"/>
          </a:p>
          <a:p>
            <a:r>
              <a:rPr lang="ru-RU" dirty="0" smtClean="0"/>
              <a:t>∙ индивидуализация обучения;</a:t>
            </a:r>
          </a:p>
          <a:p>
            <a:r>
              <a:rPr lang="ru-RU" dirty="0" smtClean="0"/>
              <a:t>∙ дифференцированный уровень требований;</a:t>
            </a:r>
          </a:p>
          <a:p>
            <a:r>
              <a:rPr lang="ru-RU" dirty="0" smtClean="0"/>
              <a:t>∙ материал дается всем обучающимся на стартовом (базовом) уровне, а проверка знаний, умений и навыков ведется на трех разных уровнях;</a:t>
            </a:r>
          </a:p>
          <a:p>
            <a:r>
              <a:rPr lang="ru-RU" dirty="0" smtClean="0"/>
              <a:t>∙ от ученика требуется то, что он в состоянии усвоить, выполнить.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∙ Позволяет детям реально оценивать свои возможности</a:t>
            </a:r>
          </a:p>
          <a:p>
            <a:r>
              <a:rPr lang="ru-RU" dirty="0" smtClean="0"/>
              <a:t>∙ Повышается интерес к предмету</a:t>
            </a:r>
          </a:p>
          <a:p>
            <a:r>
              <a:rPr lang="ru-RU" dirty="0" smtClean="0"/>
              <a:t>∙ Между педагогом и ребёнком устанавливаются партнерские отношения</a:t>
            </a:r>
          </a:p>
          <a:p>
            <a:r>
              <a:rPr lang="ru-RU" dirty="0" smtClean="0"/>
              <a:t>∙ Снижается психологическое напряжение во время занятий</a:t>
            </a:r>
          </a:p>
          <a:p>
            <a:r>
              <a:rPr lang="ru-RU" dirty="0" smtClean="0"/>
              <a:t>∙ Повышается качество знаний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Выделяется три типа дифференцированных программ: </a:t>
            </a:r>
            <a:r>
              <a:rPr lang="ru-RU" sz="2800" b="1" dirty="0" smtClean="0"/>
              <a:t>“стартовая”, “базовая”, “продвинутая”</a:t>
            </a:r>
            <a:r>
              <a:rPr lang="ru-RU" sz="2800" dirty="0" smtClean="0"/>
              <a:t>, разной степени сложности.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8848756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Дифференцированные программы (именно программы, а не задания) предусматривают два важнейших аспекта:</a:t>
            </a:r>
          </a:p>
          <a:p>
            <a:r>
              <a:rPr lang="ru-RU" sz="2800" dirty="0" smtClean="0"/>
              <a:t>Обеспечение определенного уровня овладения знаниями, умениями и навыками (от репродуктивного до творческого);</a:t>
            </a:r>
          </a:p>
          <a:p>
            <a:r>
              <a:rPr lang="ru-RU" sz="2800" dirty="0" smtClean="0"/>
              <a:t>Обеспечение определенной степени самостоятельности детей в учении (от постоянной помощи со стороны педагога - работа по образцу, инструктаж и т.д. до полной самостоятельности).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704</TotalTime>
  <Words>421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Значение уровневой дифференциации программных требований</vt:lpstr>
      <vt:lpstr>Слайд 2</vt:lpstr>
      <vt:lpstr>Благодаря использованию педагогических технологий образовательный процесс становится: </vt:lpstr>
      <vt:lpstr>Педагогические технологии:</vt:lpstr>
      <vt:lpstr>«Дифференциация» в переводе с латинского означает разделение, расслоение целого на различные части. </vt:lpstr>
      <vt:lpstr>Цель технологии уровневой дифференциации: </vt:lpstr>
      <vt:lpstr>В основе данного метода:</vt:lpstr>
      <vt:lpstr>Результаты: </vt:lpstr>
      <vt:lpstr>Выделяется три типа дифференцированных программ: “стартовая”, “базовая”, “продвинутая”, разной степени сложности. </vt:lpstr>
      <vt:lpstr>Тема: «Портрет» (анфас)</vt:lpstr>
      <vt:lpstr>Базовый уровень</vt:lpstr>
      <vt:lpstr>Продвинутый уровень</vt:lpstr>
      <vt:lpstr>Тема: «Натюрморт в теплых тонах»</vt:lpstr>
      <vt:lpstr>Базовый уровень</vt:lpstr>
      <vt:lpstr>продвинутый уровень</vt:lpstr>
      <vt:lpstr>Анализ творческих работ.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User</cp:lastModifiedBy>
  <cp:revision>38</cp:revision>
  <dcterms:created xsi:type="dcterms:W3CDTF">2018-02-03T08:56:35Z</dcterms:created>
  <dcterms:modified xsi:type="dcterms:W3CDTF">2018-10-25T04:49:01Z</dcterms:modified>
</cp:coreProperties>
</file>